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5" r:id="rId4"/>
    <p:sldId id="263" r:id="rId5"/>
    <p:sldId id="285" r:id="rId6"/>
    <p:sldId id="261" r:id="rId7"/>
    <p:sldId id="262" r:id="rId8"/>
    <p:sldId id="266" r:id="rId9"/>
    <p:sldId id="267" r:id="rId10"/>
    <p:sldId id="271" r:id="rId11"/>
    <p:sldId id="270" r:id="rId12"/>
    <p:sldId id="257" r:id="rId13"/>
    <p:sldId id="269" r:id="rId14"/>
    <p:sldId id="268" r:id="rId15"/>
    <p:sldId id="258" r:id="rId16"/>
    <p:sldId id="281" r:id="rId17"/>
    <p:sldId id="272" r:id="rId18"/>
    <p:sldId id="259" r:id="rId19"/>
    <p:sldId id="273" r:id="rId20"/>
    <p:sldId id="264" r:id="rId21"/>
    <p:sldId id="276" r:id="rId22"/>
    <p:sldId id="277" r:id="rId23"/>
    <p:sldId id="278" r:id="rId24"/>
    <p:sldId id="280" r:id="rId25"/>
    <p:sldId id="282" r:id="rId26"/>
    <p:sldId id="279" r:id="rId27"/>
    <p:sldId id="265" r:id="rId28"/>
    <p:sldId id="274" r:id="rId29"/>
    <p:sldId id="284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40"/>
    <a:srgbClr val="00A24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583B1-A986-4DEB-9034-9F1D1457B59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964D-6DA2-48B4-AD20-F436C37EF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583B1-A986-4DEB-9034-9F1D1457B59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964D-6DA2-48B4-AD20-F436C37EF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583B1-A986-4DEB-9034-9F1D1457B59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964D-6DA2-48B4-AD20-F436C37EF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583B1-A986-4DEB-9034-9F1D1457B59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964D-6DA2-48B4-AD20-F436C37EF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583B1-A986-4DEB-9034-9F1D1457B59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964D-6DA2-48B4-AD20-F436C37EF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583B1-A986-4DEB-9034-9F1D1457B59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964D-6DA2-48B4-AD20-F436C37EF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583B1-A986-4DEB-9034-9F1D1457B59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964D-6DA2-48B4-AD20-F436C37EF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583B1-A986-4DEB-9034-9F1D1457B59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964D-6DA2-48B4-AD20-F436C37EF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583B1-A986-4DEB-9034-9F1D1457B59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964D-6DA2-48B4-AD20-F436C37EF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583B1-A986-4DEB-9034-9F1D1457B59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964D-6DA2-48B4-AD20-F436C37EF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583B1-A986-4DEB-9034-9F1D1457B59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964D-6DA2-48B4-AD20-F436C37EF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583B1-A986-4DEB-9034-9F1D1457B594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0964D-6DA2-48B4-AD20-F436C37EF6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1041;&#1072;&#1088;&#1073;&#1072;&#1088;&#1080;&#1082;&#1080;%20-%20&#1041;&#1072;&#1085;&#1072;&#1085;&#1072;&#1084;&#1072;&#1084;&#1072;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30425"/>
            <a:ext cx="8643998" cy="1470025"/>
          </a:xfrm>
        </p:spPr>
        <p:txBody>
          <a:bodyPr/>
          <a:lstStyle/>
          <a:p>
            <a:r>
              <a:rPr lang="ru-RU" b="1" dirty="0" smtClean="0"/>
              <a:t>Звонкие  согласные - </a:t>
            </a:r>
            <a:r>
              <a:rPr lang="ru-RU" b="1" dirty="0" smtClean="0">
                <a:solidFill>
                  <a:srgbClr val="002060"/>
                </a:solidFill>
              </a:rPr>
              <a:t>[Д] - [Д`]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7554" y="3886200"/>
            <a:ext cx="3000396" cy="225744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МБДОУ № 10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«Золушка» Г. Оха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Учитель-логопед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Иванова О.Ф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2020 г.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0"/>
            <a:ext cx="2252663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3335361"/>
            <a:ext cx="1954213" cy="337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28604"/>
            <a:ext cx="1570021" cy="179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951" y="3429000"/>
            <a:ext cx="2716112" cy="307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2" y="214290"/>
            <a:ext cx="1928826" cy="208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Барбарики - Бананамам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2285984" y="357166"/>
            <a:ext cx="1857388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292895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14290"/>
            <a:ext cx="5429253" cy="249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929718" cy="5983311"/>
          </a:xfrm>
        </p:spPr>
        <p:txBody>
          <a:bodyPr/>
          <a:lstStyle/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Учись играть на барабане: </a:t>
            </a:r>
            <a:r>
              <a:rPr lang="ru-RU" sz="3600" b="1" dirty="0" err="1" smtClean="0">
                <a:solidFill>
                  <a:srgbClr val="0070C0"/>
                </a:solidFill>
              </a:rPr>
              <a:t>Д-д</a:t>
            </a:r>
            <a:r>
              <a:rPr lang="ru-RU" sz="3600" b="1" dirty="0" smtClean="0">
                <a:solidFill>
                  <a:srgbClr val="0070C0"/>
                </a:solidFill>
              </a:rPr>
              <a:t>, </a:t>
            </a:r>
            <a:r>
              <a:rPr lang="ru-RU" sz="3600" b="1" dirty="0" err="1" smtClean="0">
                <a:solidFill>
                  <a:srgbClr val="0070C0"/>
                </a:solidFill>
              </a:rPr>
              <a:t>д-д-д</a:t>
            </a:r>
            <a:r>
              <a:rPr lang="ru-RU" sz="3600" b="1" dirty="0" smtClean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Твой язык послушным станет: </a:t>
            </a:r>
            <a:r>
              <a:rPr lang="ru-RU" sz="3600" b="1" dirty="0" err="1" smtClean="0">
                <a:solidFill>
                  <a:srgbClr val="0070C0"/>
                </a:solidFill>
              </a:rPr>
              <a:t>Д-д</a:t>
            </a:r>
            <a:r>
              <a:rPr lang="ru-RU" sz="3600" b="1" dirty="0" smtClean="0">
                <a:solidFill>
                  <a:srgbClr val="0070C0"/>
                </a:solidFill>
              </a:rPr>
              <a:t>, </a:t>
            </a:r>
            <a:r>
              <a:rPr lang="ru-RU" sz="3600" b="1" dirty="0" err="1" smtClean="0">
                <a:solidFill>
                  <a:srgbClr val="0070C0"/>
                </a:solidFill>
              </a:rPr>
              <a:t>д-д-д</a:t>
            </a:r>
            <a:r>
              <a:rPr lang="ru-RU" sz="3600" b="1" dirty="0" smtClean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Язык, кверху поднимайся: </a:t>
            </a:r>
            <a:r>
              <a:rPr lang="ru-RU" sz="3600" b="1" dirty="0" err="1" smtClean="0">
                <a:solidFill>
                  <a:srgbClr val="0070C0"/>
                </a:solidFill>
              </a:rPr>
              <a:t>Д-д</a:t>
            </a:r>
            <a:r>
              <a:rPr lang="ru-RU" sz="3600" b="1" dirty="0" smtClean="0">
                <a:solidFill>
                  <a:srgbClr val="0070C0"/>
                </a:solidFill>
              </a:rPr>
              <a:t>, </a:t>
            </a:r>
            <a:r>
              <a:rPr lang="ru-RU" sz="3600" b="1" dirty="0" err="1" smtClean="0">
                <a:solidFill>
                  <a:srgbClr val="0070C0"/>
                </a:solidFill>
              </a:rPr>
              <a:t>д-д-д</a:t>
            </a:r>
            <a:r>
              <a:rPr lang="ru-RU" sz="3600" b="1" dirty="0" smtClean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Смотри – с ритма не сбивайся: </a:t>
            </a:r>
            <a:r>
              <a:rPr lang="ru-RU" sz="3600" b="1" dirty="0" err="1" smtClean="0">
                <a:solidFill>
                  <a:srgbClr val="0070C0"/>
                </a:solidFill>
              </a:rPr>
              <a:t>Д-д</a:t>
            </a:r>
            <a:r>
              <a:rPr lang="ru-RU" sz="3600" b="1" dirty="0" smtClean="0">
                <a:solidFill>
                  <a:srgbClr val="0070C0"/>
                </a:solidFill>
              </a:rPr>
              <a:t>, </a:t>
            </a:r>
            <a:r>
              <a:rPr lang="ru-RU" sz="3600" b="1" dirty="0" err="1" smtClean="0">
                <a:solidFill>
                  <a:srgbClr val="0070C0"/>
                </a:solidFill>
              </a:rPr>
              <a:t>д-д-д</a:t>
            </a:r>
            <a:r>
              <a:rPr lang="ru-RU" sz="3600" b="1" dirty="0" smtClean="0">
                <a:solidFill>
                  <a:srgbClr val="0070C0"/>
                </a:solidFill>
              </a:rPr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9" y="2786058"/>
            <a:ext cx="507209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274638"/>
            <a:ext cx="418623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И. </a:t>
            </a:r>
            <a:r>
              <a:rPr lang="ru-RU" b="1" dirty="0" err="1" smtClean="0">
                <a:solidFill>
                  <a:srgbClr val="C00000"/>
                </a:solidFill>
              </a:rPr>
              <a:t>Токмакова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1600200"/>
            <a:ext cx="4429124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Дуб дождя и ветра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вовсе не боится,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Кто сказал, что дубу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Можно простудится!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Ведь до поздней осени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дуб стоит зелёный!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Значит он выносливый,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Значит – закалённый!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471490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«Дерево дорого плодами,                                    а человек делами».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186106" cy="4525963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Какие плоды на дубе?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Какие плоды на яблоне?</a:t>
            </a: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Какое доброе дело вы совершили?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571612"/>
            <a:ext cx="5053578" cy="498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Пословицы.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 «Мы с тобой – друзья, друзья, но за ушки драть нельзя».</a:t>
            </a:r>
          </a:p>
          <a:p>
            <a:pPr>
              <a:buNone/>
            </a:pPr>
            <a:r>
              <a:rPr lang="ru-RU" dirty="0" smtClean="0"/>
              <a:t>«Не имей сто рублей, а имей сто друзей».</a:t>
            </a:r>
          </a:p>
          <a:p>
            <a:pPr>
              <a:buNone/>
            </a:pPr>
            <a:r>
              <a:rPr lang="ru-RU" dirty="0" smtClean="0"/>
              <a:t> «Без друга в жизни туго». </a:t>
            </a:r>
          </a:p>
          <a:p>
            <a:pPr>
              <a:buNone/>
            </a:pPr>
            <a:r>
              <a:rPr lang="ru-RU" dirty="0" smtClean="0"/>
              <a:t> «Нет лучше дружка, чем родная матушка».  </a:t>
            </a:r>
          </a:p>
          <a:p>
            <a:pPr>
              <a:buNone/>
            </a:pPr>
            <a:r>
              <a:rPr lang="ru-RU" dirty="0" smtClean="0"/>
              <a:t>«Дружба крепка не лестью, а правдой и честью».         </a:t>
            </a:r>
          </a:p>
          <a:p>
            <a:pPr>
              <a:buNone/>
            </a:pPr>
            <a:r>
              <a:rPr lang="ru-RU" dirty="0" smtClean="0"/>
              <a:t>«Маленькое дело лучше большого безделья.  </a:t>
            </a:r>
          </a:p>
          <a:p>
            <a:pPr>
              <a:buNone/>
            </a:pPr>
            <a:r>
              <a:rPr lang="ru-RU" dirty="0" smtClean="0"/>
              <a:t>   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ДОМ - домик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04336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786446" y="4071942"/>
            <a:ext cx="2857520" cy="245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14422"/>
            <a:ext cx="421484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ДЫНЯ</a:t>
            </a:r>
            <a:endParaRPr lang="ru-RU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9033" y="1600200"/>
            <a:ext cx="586593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4286256"/>
            <a:ext cx="4429156" cy="24288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cs typeface="Arial" pitchFamily="34" charset="0"/>
              </a:rPr>
              <a:t>Дом стоит с трубой </a:t>
            </a:r>
          </a:p>
          <a:p>
            <a:pPr>
              <a:buNone/>
            </a:pPr>
            <a:r>
              <a:rPr lang="ru-RU" b="1" dirty="0" smtClean="0">
                <a:cs typeface="Arial" pitchFamily="34" charset="0"/>
              </a:rPr>
              <a:t>и крышей,</a:t>
            </a:r>
          </a:p>
          <a:p>
            <a:pPr>
              <a:buNone/>
            </a:pPr>
            <a:r>
              <a:rPr lang="ru-RU" b="1" dirty="0" smtClean="0">
                <a:cs typeface="Arial" pitchFamily="34" charset="0"/>
              </a:rPr>
              <a:t>На балкон гулять </a:t>
            </a:r>
          </a:p>
          <a:p>
            <a:pPr>
              <a:buNone/>
            </a:pPr>
            <a:r>
              <a:rPr lang="ru-RU" b="1" dirty="0" smtClean="0">
                <a:cs typeface="Arial" pitchFamily="34" charset="0"/>
              </a:rPr>
              <a:t>я вышел.</a:t>
            </a:r>
          </a:p>
        </p:txBody>
      </p:sp>
      <p:pic>
        <p:nvPicPr>
          <p:cNvPr id="4" name="Picture 4" descr="сканирование00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lum bright="12000"/>
          </a:blip>
          <a:srcRect l="8621" t="5606" b="6850"/>
          <a:stretch>
            <a:fillRect/>
          </a:stretch>
        </p:blipFill>
        <p:spPr bwMode="auto">
          <a:xfrm>
            <a:off x="-32" y="785794"/>
            <a:ext cx="423740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gebouw8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0"/>
            <a:ext cx="4681538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</a:rPr>
              <a:t>Д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rgbClr val="0070C0"/>
                </a:solidFill>
              </a:rPr>
              <a:t>В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92D050"/>
                </a:solidFill>
              </a:rPr>
              <a:t>Ч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92D050"/>
                </a:solidFill>
              </a:rPr>
              <a:t>  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Л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r>
              <a:rPr lang="ru-RU" b="1" dirty="0" smtClean="0">
                <a:solidFill>
                  <a:srgbClr val="0070C0"/>
                </a:solidFill>
              </a:rPr>
              <a:t>Б</a:t>
            </a:r>
            <a:r>
              <a:rPr lang="ru-RU" b="1" dirty="0" smtClean="0">
                <a:solidFill>
                  <a:srgbClr val="FF0000"/>
                </a:solidFill>
              </a:rPr>
              <a:t>АЕ</a:t>
            </a:r>
            <a:r>
              <a:rPr lang="ru-RU" b="1" dirty="0" smtClean="0">
                <a:solidFill>
                  <a:srgbClr val="0070C0"/>
                </a:solidFill>
              </a:rPr>
              <a:t>Т</a:t>
            </a:r>
            <a:r>
              <a:rPr lang="ru-RU" b="1" dirty="0" smtClean="0">
                <a:solidFill>
                  <a:srgbClr val="92D050"/>
                </a:solidFill>
              </a:rPr>
              <a:t>С</a:t>
            </a:r>
            <a:r>
              <a:rPr lang="ru-RU" b="1" dirty="0" smtClean="0">
                <a:solidFill>
                  <a:srgbClr val="FF0000"/>
                </a:solidFill>
              </a:rPr>
              <a:t>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6182" y="1600200"/>
            <a:ext cx="4900618" cy="5257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- Какая девочка?</a:t>
            </a:r>
          </a:p>
          <a:p>
            <a:pPr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Добрая, весёлая, лукавая,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нарядная, стройная…</a:t>
            </a:r>
          </a:p>
          <a:p>
            <a:pPr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smtClean="0">
                <a:solidFill>
                  <a:srgbClr val="C00000"/>
                </a:solidFill>
              </a:rPr>
              <a:t>- Что </a:t>
            </a:r>
            <a:r>
              <a:rPr lang="ru-RU" b="1" dirty="0" smtClean="0">
                <a:solidFill>
                  <a:srgbClr val="C00000"/>
                </a:solidFill>
              </a:rPr>
              <a:t>делает девочка? </a:t>
            </a:r>
          </a:p>
          <a:p>
            <a:pPr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Смотрит, стоит,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улыбается, ждёт…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2857520" cy="518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274638"/>
            <a:ext cx="390048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ДЕРЕВО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86380" y="1600200"/>
            <a:ext cx="340042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4" descr="nature1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Как стучит  большой дятел?</a:t>
            </a:r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48" y="1600200"/>
            <a:ext cx="4400552" cy="452596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4400" b="1" dirty="0" smtClean="0"/>
              <a:t>Д –Д – Д.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C00000"/>
                </a:solidFill>
              </a:rPr>
              <a:t>Как стучит маленький дятел?    </a:t>
            </a:r>
            <a:r>
              <a:rPr lang="ru-RU" sz="2800" b="1" dirty="0" err="1" smtClean="0">
                <a:solidFill>
                  <a:srgbClr val="008E40"/>
                </a:solidFill>
              </a:rPr>
              <a:t>Дь</a:t>
            </a:r>
            <a:r>
              <a:rPr lang="ru-RU" sz="2800" b="1" dirty="0" smtClean="0">
                <a:solidFill>
                  <a:srgbClr val="008E40"/>
                </a:solidFill>
              </a:rPr>
              <a:t> –</a:t>
            </a:r>
            <a:r>
              <a:rPr lang="ru-RU" sz="2800" b="1" dirty="0" err="1" smtClean="0">
                <a:solidFill>
                  <a:srgbClr val="008E40"/>
                </a:solidFill>
              </a:rPr>
              <a:t>Дь</a:t>
            </a:r>
            <a:r>
              <a:rPr lang="ru-RU" sz="2800" b="1" dirty="0" smtClean="0">
                <a:solidFill>
                  <a:srgbClr val="008E40"/>
                </a:solidFill>
              </a:rPr>
              <a:t> - </a:t>
            </a:r>
            <a:r>
              <a:rPr lang="ru-RU" sz="2800" b="1" dirty="0" err="1" smtClean="0">
                <a:solidFill>
                  <a:srgbClr val="008E40"/>
                </a:solidFill>
              </a:rPr>
              <a:t>Дь</a:t>
            </a:r>
            <a:r>
              <a:rPr lang="ru-RU" sz="2800" b="1" dirty="0" smtClean="0">
                <a:solidFill>
                  <a:srgbClr val="008E40"/>
                </a:solidFill>
              </a:rPr>
              <a:t>.</a:t>
            </a:r>
          </a:p>
          <a:p>
            <a:endParaRPr lang="ru-RU" sz="4400" dirty="0">
              <a:solidFill>
                <a:srgbClr val="008E4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404812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15074" y="3500438"/>
            <a:ext cx="2075916" cy="308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БАРАБАНЩИК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Барабанщик очень </a:t>
            </a:r>
            <a:r>
              <a:rPr lang="ru-RU" b="1" dirty="0" smtClean="0">
                <a:solidFill>
                  <a:srgbClr val="0070C0"/>
                </a:solidFill>
              </a:rPr>
              <a:t>занят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– </a:t>
            </a:r>
            <a:r>
              <a:rPr lang="ru-RU" b="1" dirty="0" err="1" smtClean="0">
                <a:solidFill>
                  <a:srgbClr val="0070C0"/>
                </a:solidFill>
              </a:rPr>
              <a:t>Д-д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</a:rPr>
              <a:t>д-д-д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Барабанщик барабанит: </a:t>
            </a: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err="1" smtClean="0">
                <a:solidFill>
                  <a:srgbClr val="0070C0"/>
                </a:solidFill>
              </a:rPr>
              <a:t>Д-д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</a:rPr>
              <a:t>д-д-д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Бей, руками помогай</a:t>
            </a:r>
            <a:r>
              <a:rPr lang="ru-RU" b="1" dirty="0" smtClean="0">
                <a:solidFill>
                  <a:srgbClr val="0070C0"/>
                </a:solidFill>
              </a:rPr>
              <a:t>: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Д-д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</a:rPr>
              <a:t>д-д-д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Ритм ногами отбивай: </a:t>
            </a: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err="1" smtClean="0">
                <a:solidFill>
                  <a:srgbClr val="0070C0"/>
                </a:solidFill>
              </a:rPr>
              <a:t>Д-д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</a:rPr>
              <a:t>д-д-д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4290"/>
            <a:ext cx="1137559" cy="144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143504" y="1285860"/>
            <a:ext cx="303260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0"/>
            <a:ext cx="4643470" cy="200024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Оба звука звонкие.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В слове ДОМ – твёрдый </a:t>
            </a:r>
            <a:r>
              <a:rPr lang="ru-RU" sz="2400" b="1" dirty="0" smtClean="0">
                <a:solidFill>
                  <a:srgbClr val="C00000"/>
                </a:solidFill>
              </a:rPr>
              <a:t>согласный </a:t>
            </a:r>
            <a:r>
              <a:rPr lang="ru-RU" sz="2400" b="1" dirty="0" smtClean="0">
                <a:solidFill>
                  <a:srgbClr val="C00000"/>
                </a:solidFill>
              </a:rPr>
              <a:t>[</a:t>
            </a:r>
            <a:r>
              <a:rPr lang="ru-RU" sz="2400" b="1" dirty="0" smtClean="0">
                <a:solidFill>
                  <a:srgbClr val="C00000"/>
                </a:solidFill>
              </a:rPr>
              <a:t>Д] </a:t>
            </a:r>
            <a:r>
              <a:rPr lang="ru-RU" sz="2400" b="1" dirty="0" smtClean="0">
                <a:solidFill>
                  <a:srgbClr val="C00000"/>
                </a:solidFill>
              </a:rPr>
              <a:t/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В слове ДЕРЕВО                                                                           – мягкий согласный звук</a:t>
            </a:r>
            <a:r>
              <a:rPr lang="ru-RU" sz="2400" b="1" dirty="0" smtClean="0">
                <a:solidFill>
                  <a:srgbClr val="C00000"/>
                </a:solidFill>
              </a:rPr>
              <a:t> - [Д`]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57562"/>
            <a:ext cx="8229600" cy="2768601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- [Д`]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914400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14290"/>
            <a:ext cx="637464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285728"/>
            <a:ext cx="642942" cy="79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84697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50112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МЯГКИЙ СОГЛАСНЫЙ ДЬ</a:t>
            </a:r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357298"/>
            <a:ext cx="5500726" cy="528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86040" cy="1143000"/>
          </a:xfrm>
        </p:spPr>
        <p:txBody>
          <a:bodyPr/>
          <a:lstStyle/>
          <a:p>
            <a:r>
              <a:rPr lang="ru-RU" b="1" dirty="0" smtClean="0"/>
              <a:t>ДИВАН</a:t>
            </a:r>
            <a:endParaRPr lang="ru-RU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1650" y="142852"/>
            <a:ext cx="356235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71612"/>
            <a:ext cx="83153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Подбери словечко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06" y="1503154"/>
            <a:ext cx="8984230" cy="471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7221" y="1600200"/>
            <a:ext cx="37695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ДЕ - ТИ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4" descr="C:\Users\Домашний\Desktop\дет сад\Новая папка\baby14_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428736"/>
            <a:ext cx="471490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1000108"/>
            <a:ext cx="3614734" cy="585789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</a:t>
            </a:r>
            <a:r>
              <a:rPr lang="ru-RU" sz="4000" b="1" dirty="0" smtClean="0">
                <a:solidFill>
                  <a:srgbClr val="C00000"/>
                </a:solidFill>
              </a:rPr>
              <a:t>от стоит, дымок пуская                                        буква «</a:t>
            </a:r>
            <a:r>
              <a:rPr lang="ru-RU" sz="4000" b="1" dirty="0" smtClean="0">
                <a:solidFill>
                  <a:srgbClr val="0070C0"/>
                </a:solidFill>
              </a:rPr>
              <a:t>Д</a:t>
            </a:r>
            <a:r>
              <a:rPr lang="ru-RU" sz="4000" b="1" dirty="0" smtClean="0">
                <a:solidFill>
                  <a:srgbClr val="C00000"/>
                </a:solidFill>
              </a:rPr>
              <a:t>» - труба печная.</a:t>
            </a:r>
            <a:r>
              <a:rPr lang="ru-RU" b="1" dirty="0" smtClean="0">
                <a:solidFill>
                  <a:srgbClr val="C00000"/>
                </a:solidFill>
              </a:rPr>
              <a:t>                            </a:t>
            </a:r>
            <a:r>
              <a:rPr lang="ru-RU" sz="3100" i="1" dirty="0" smtClean="0"/>
              <a:t>Обучая чтению: </a:t>
            </a:r>
            <a:r>
              <a:rPr lang="ru-RU" sz="3100" b="1" dirty="0" smtClean="0"/>
              <a:t>произносим отрывисто –</a:t>
            </a:r>
            <a:br>
              <a:rPr lang="ru-RU" sz="3100" b="1" dirty="0" smtClean="0"/>
            </a:br>
            <a:r>
              <a:rPr lang="ru-RU" sz="3100" b="1" dirty="0" smtClean="0"/>
              <a:t>исключить алфавитное произношение буквы: «</a:t>
            </a:r>
            <a:r>
              <a:rPr lang="ru-RU" sz="3100" b="1" dirty="0" err="1" smtClean="0"/>
              <a:t>Дэ</a:t>
            </a:r>
            <a:r>
              <a:rPr lang="ru-RU" sz="3100" b="1" dirty="0" smtClean="0"/>
              <a:t>».                </a:t>
            </a:r>
            <a:r>
              <a:rPr lang="ru-RU" sz="3100" b="1" dirty="0" smtClean="0">
                <a:solidFill>
                  <a:srgbClr val="C00000"/>
                </a:solidFill>
              </a:rPr>
              <a:t>Пишем слоги:                              </a:t>
            </a:r>
            <a:r>
              <a:rPr lang="ru-RU" sz="3100" b="1" dirty="0" err="1" smtClean="0">
                <a:solidFill>
                  <a:srgbClr val="C00000"/>
                </a:solidFill>
              </a:rPr>
              <a:t>да-до-ду-ды-ди</a:t>
            </a:r>
            <a:r>
              <a:rPr lang="ru-RU" sz="3100" b="1" dirty="0" smtClean="0">
                <a:solidFill>
                  <a:srgbClr val="C00000"/>
                </a:solidFill>
              </a:rPr>
              <a:t> 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                     </a:t>
            </a:r>
            <a:r>
              <a:rPr lang="ru-RU" dirty="0" smtClean="0"/>
              <a:t>                                                                 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0200"/>
            <a:ext cx="482918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52"/>
            <a:ext cx="4849290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50112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Мягкий звонкий согласный звук [Д']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в начале слова  «</a:t>
            </a:r>
            <a:r>
              <a:rPr lang="ru-RU" b="1" dirty="0" smtClean="0">
                <a:solidFill>
                  <a:srgbClr val="00B050"/>
                </a:solidFill>
              </a:rPr>
              <a:t>Д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rgbClr val="00B050"/>
                </a:solidFill>
              </a:rPr>
              <a:t>Р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rgbClr val="0070C0"/>
                </a:solidFill>
              </a:rPr>
              <a:t>В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643446"/>
            <a:ext cx="1958016" cy="187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928802"/>
            <a:ext cx="1714512" cy="232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429124" y="1600200"/>
            <a:ext cx="425767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1500174"/>
            <a:ext cx="4556955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274638"/>
            <a:ext cx="4900618" cy="308292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 что похожа буква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29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ДА – ДО – ДУ,   ДА – ДО – ДУ – две яблони в саду.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14356"/>
            <a:ext cx="8643998" cy="5411807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ДЯ – ДЁ – ДИ, ДЯ – ДЁ – ДИ  – к  яблоне иди. 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285861"/>
            <a:ext cx="6829425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072330" y="3571876"/>
            <a:ext cx="1928794" cy="3116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6446" y="274638"/>
            <a:ext cx="2900354" cy="3868742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Яблоки растут на яблоне.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5715040" cy="649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3857620" cy="1143000"/>
          </a:xfrm>
        </p:spPr>
        <p:txBody>
          <a:bodyPr>
            <a:normAutofit fontScale="90000"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Чистоговорки</a:t>
            </a:r>
            <a:r>
              <a:rPr lang="ru-RU" sz="3600" b="1" i="1" dirty="0" smtClean="0">
                <a:solidFill>
                  <a:srgbClr val="002060"/>
                </a:solidFill>
              </a:rPr>
              <a:t>.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3071802" cy="526893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Да – да - </a:t>
            </a:r>
            <a:r>
              <a:rPr lang="ru-RU" sz="3600" b="1" dirty="0" err="1" smtClean="0">
                <a:solidFill>
                  <a:srgbClr val="C00000"/>
                </a:solidFill>
              </a:rPr>
              <a:t>да</a:t>
            </a:r>
            <a:r>
              <a:rPr lang="ru-RU" sz="3600" b="1" dirty="0" smtClean="0">
                <a:solidFill>
                  <a:srgbClr val="C00000"/>
                </a:solidFill>
              </a:rPr>
              <a:t>, 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летом в ручейке  вода.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</a:rPr>
              <a:t>Ди</a:t>
            </a:r>
            <a:r>
              <a:rPr lang="ru-RU" sz="3600" b="1" dirty="0" smtClean="0">
                <a:solidFill>
                  <a:srgbClr val="C00000"/>
                </a:solidFill>
              </a:rPr>
              <a:t> – </a:t>
            </a:r>
            <a:r>
              <a:rPr lang="ru-RU" sz="3600" b="1" dirty="0" err="1" smtClean="0">
                <a:solidFill>
                  <a:srgbClr val="C00000"/>
                </a:solidFill>
              </a:rPr>
              <a:t>ди</a:t>
            </a:r>
            <a:r>
              <a:rPr lang="ru-RU" sz="3600" b="1" dirty="0" smtClean="0">
                <a:solidFill>
                  <a:srgbClr val="C00000"/>
                </a:solidFill>
              </a:rPr>
              <a:t>- </a:t>
            </a:r>
            <a:r>
              <a:rPr lang="ru-RU" sz="3600" b="1" dirty="0" err="1" smtClean="0">
                <a:solidFill>
                  <a:srgbClr val="C00000"/>
                </a:solidFill>
              </a:rPr>
              <a:t>ди</a:t>
            </a:r>
            <a:r>
              <a:rPr lang="ru-RU" sz="3600" b="1" dirty="0" smtClean="0">
                <a:solidFill>
                  <a:srgbClr val="C00000"/>
                </a:solidFill>
              </a:rPr>
              <a:t>, 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осенью идут дожди.                                                            </a:t>
            </a:r>
          </a:p>
          <a:p>
            <a:pPr>
              <a:buNone/>
            </a:pPr>
            <a:r>
              <a:rPr lang="ru-RU" sz="3600" b="1" dirty="0" err="1" smtClean="0">
                <a:solidFill>
                  <a:srgbClr val="C00000"/>
                </a:solidFill>
              </a:rPr>
              <a:t>Ды</a:t>
            </a:r>
            <a:r>
              <a:rPr lang="ru-RU" sz="3600" b="1" dirty="0" smtClean="0">
                <a:solidFill>
                  <a:srgbClr val="C00000"/>
                </a:solidFill>
              </a:rPr>
              <a:t> – </a:t>
            </a:r>
            <a:r>
              <a:rPr lang="ru-RU" sz="3600" b="1" dirty="0" err="1" smtClean="0">
                <a:solidFill>
                  <a:srgbClr val="C00000"/>
                </a:solidFill>
              </a:rPr>
              <a:t>ды</a:t>
            </a:r>
            <a:r>
              <a:rPr lang="ru-RU" sz="3600" b="1" dirty="0" smtClean="0">
                <a:solidFill>
                  <a:srgbClr val="C00000"/>
                </a:solidFill>
              </a:rPr>
              <a:t> - </a:t>
            </a:r>
            <a:r>
              <a:rPr lang="ru-RU" sz="3600" b="1" dirty="0" err="1" smtClean="0">
                <a:solidFill>
                  <a:srgbClr val="C00000"/>
                </a:solidFill>
              </a:rPr>
              <a:t>ды</a:t>
            </a:r>
            <a:r>
              <a:rPr lang="ru-RU" sz="3600" b="1" dirty="0" smtClean="0">
                <a:solidFill>
                  <a:srgbClr val="C00000"/>
                </a:solidFill>
              </a:rPr>
              <a:t>, 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принесу сейчас воды.	</a:t>
            </a:r>
          </a:p>
          <a:p>
            <a:pPr>
              <a:buNone/>
            </a:pPr>
            <a:r>
              <a:rPr lang="ru-RU" sz="3600" b="1" dirty="0" err="1" smtClean="0">
                <a:solidFill>
                  <a:srgbClr val="C00000"/>
                </a:solidFill>
              </a:rPr>
              <a:t>Дя</a:t>
            </a:r>
            <a:r>
              <a:rPr lang="ru-RU" sz="3600" b="1" dirty="0" smtClean="0">
                <a:solidFill>
                  <a:srgbClr val="C00000"/>
                </a:solidFill>
              </a:rPr>
              <a:t> – </a:t>
            </a:r>
            <a:r>
              <a:rPr lang="ru-RU" sz="3600" b="1" dirty="0" err="1" smtClean="0">
                <a:solidFill>
                  <a:srgbClr val="C00000"/>
                </a:solidFill>
              </a:rPr>
              <a:t>дя</a:t>
            </a:r>
            <a:r>
              <a:rPr lang="ru-RU" sz="3600" b="1" dirty="0" smtClean="0">
                <a:solidFill>
                  <a:srgbClr val="C00000"/>
                </a:solidFill>
              </a:rPr>
              <a:t> - </a:t>
            </a:r>
            <a:r>
              <a:rPr lang="ru-RU" sz="3600" b="1" dirty="0" err="1" smtClean="0">
                <a:solidFill>
                  <a:srgbClr val="C00000"/>
                </a:solidFill>
              </a:rPr>
              <a:t>дя</a:t>
            </a:r>
            <a:r>
              <a:rPr lang="ru-RU" sz="3600" b="1" dirty="0" smtClean="0">
                <a:solidFill>
                  <a:srgbClr val="C00000"/>
                </a:solidFill>
              </a:rPr>
              <a:t>, 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зонтик 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нужен 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от  дождя.</a:t>
            </a:r>
          </a:p>
          <a:p>
            <a:pPr>
              <a:buNone/>
            </a:pP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066" y="142852"/>
            <a:ext cx="5596528" cy="664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4214818"/>
            <a:ext cx="1928827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42852"/>
            <a:ext cx="2429261" cy="239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9282" y="1857364"/>
            <a:ext cx="4190427" cy="482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2429261" cy="239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/>
          <a:lstStyle/>
          <a:p>
            <a:r>
              <a:rPr lang="ru-RU" dirty="0" smtClean="0"/>
              <a:t>На улице  ДОМ - ДОМА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Справа дом – слева дома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1357298"/>
            <a:ext cx="307180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428868"/>
            <a:ext cx="24765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28868"/>
            <a:ext cx="24765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778" y="2500306"/>
            <a:ext cx="492922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071942"/>
            <a:ext cx="5086362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42852"/>
            <a:ext cx="5427171" cy="218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42844" y="214290"/>
            <a:ext cx="3143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На чем вы сидите дома? (На диване). Песенка какого дятла ? Как она звучит?</a:t>
            </a:r>
          </a:p>
          <a:p>
            <a:r>
              <a:rPr lang="ru-RU" i="1" dirty="0" smtClean="0"/>
              <a:t> </a:t>
            </a:r>
            <a:r>
              <a:rPr lang="ru-RU" i="1" dirty="0" err="1" smtClean="0"/>
              <a:t>Дь-Дь-Дь</a:t>
            </a:r>
            <a:r>
              <a:rPr lang="ru-RU" i="1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85992"/>
            <a:ext cx="392905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2030</TotalTime>
  <Words>450</Words>
  <Application>Microsoft Office PowerPoint</Application>
  <PresentationFormat>Экран (4:3)</PresentationFormat>
  <Paragraphs>94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Звонкие  согласные - [Д] - [Д`]</vt:lpstr>
      <vt:lpstr>Как стучит  большой дятел? </vt:lpstr>
      <vt:lpstr>Мягкий звонкий согласный звук [Д']  в начале слова  «ДЕРЕВО»</vt:lpstr>
      <vt:lpstr>ДА – ДО – ДУ,   ДА – ДО – ДУ – две яблони в саду. </vt:lpstr>
      <vt:lpstr>Яблоки растут на яблоне.</vt:lpstr>
      <vt:lpstr>Чистоговорки.  </vt:lpstr>
      <vt:lpstr>.</vt:lpstr>
      <vt:lpstr>На улице  ДОМ - ДОМА</vt:lpstr>
      <vt:lpstr>.</vt:lpstr>
      <vt:lpstr>.</vt:lpstr>
      <vt:lpstr>.</vt:lpstr>
      <vt:lpstr>И. Токмакова</vt:lpstr>
      <vt:lpstr>«Дерево дорого плодами,                                    а человек делами».</vt:lpstr>
      <vt:lpstr>Пословицы. </vt:lpstr>
      <vt:lpstr> ДОМ - домик</vt:lpstr>
      <vt:lpstr>ДЫНЯ</vt:lpstr>
      <vt:lpstr>.</vt:lpstr>
      <vt:lpstr>ДЕВОЧКА  УЛЫБАЕТСЯ</vt:lpstr>
      <vt:lpstr>ДЕРЕВО</vt:lpstr>
      <vt:lpstr>БАРАБАНЩИК</vt:lpstr>
      <vt:lpstr>Оба звука звонкие. В слове ДОМ – твёрдый согласный [Д]  В слове ДЕРЕВО                                                                           – мягкий согласный звук - [Д`] </vt:lpstr>
      <vt:lpstr>Слайд 22</vt:lpstr>
      <vt:lpstr>Слайд 23</vt:lpstr>
      <vt:lpstr>МЯГКИЙ СОГЛАСНЫЙ ДЬ</vt:lpstr>
      <vt:lpstr>ДИВАН</vt:lpstr>
      <vt:lpstr>Подбери словечко</vt:lpstr>
      <vt:lpstr>Слайд 27</vt:lpstr>
      <vt:lpstr>ДЕ - ТИ</vt:lpstr>
      <vt:lpstr>Вот стоит, дымок пуская                                        буква «Д» - труба печная.                            Обучая чтению: произносим отрывисто – исключить алфавитное произношение буквы: «Дэ».                Пишем слоги:                              да-до-ду-ды-ди                                                                                            </vt:lpstr>
      <vt:lpstr>На что похожа буква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Звонкий согласный Д</dc:title>
  <dc:creator>111</dc:creator>
  <cp:lastModifiedBy>111</cp:lastModifiedBy>
  <cp:revision>30</cp:revision>
  <dcterms:created xsi:type="dcterms:W3CDTF">2019-10-13T01:24:16Z</dcterms:created>
  <dcterms:modified xsi:type="dcterms:W3CDTF">2020-08-10T00:09:36Z</dcterms:modified>
</cp:coreProperties>
</file>